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649" r:id="rId1"/>
  </p:sldMasterIdLst>
  <p:notesMasterIdLst>
    <p:notesMasterId r:id="rId16"/>
  </p:notesMasterIdLst>
  <p:handoutMasterIdLst>
    <p:handoutMasterId r:id="rId17"/>
  </p:handoutMasterIdLst>
  <p:sldIdLst>
    <p:sldId id="396" r:id="rId2"/>
    <p:sldId id="451" r:id="rId3"/>
    <p:sldId id="459" r:id="rId4"/>
    <p:sldId id="486" r:id="rId5"/>
    <p:sldId id="487" r:id="rId6"/>
    <p:sldId id="391" r:id="rId7"/>
    <p:sldId id="392" r:id="rId8"/>
    <p:sldId id="488" r:id="rId9"/>
    <p:sldId id="492" r:id="rId10"/>
    <p:sldId id="489" r:id="rId11"/>
    <p:sldId id="490" r:id="rId12"/>
    <p:sldId id="491" r:id="rId13"/>
    <p:sldId id="471" r:id="rId14"/>
    <p:sldId id="493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EAEAEA"/>
    <a:srgbClr val="FF0000"/>
    <a:srgbClr val="008000"/>
    <a:srgbClr val="FFFF66"/>
    <a:srgbClr val="969696"/>
    <a:srgbClr val="CC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6327" autoAdjust="0"/>
  </p:normalViewPr>
  <p:slideViewPr>
    <p:cSldViewPr>
      <p:cViewPr varScale="1">
        <p:scale>
          <a:sx n="128" d="100"/>
          <a:sy n="128" d="100"/>
        </p:scale>
        <p:origin x="13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8"/>
    </p:cViewPr>
  </p:sorterViewPr>
  <p:notesViewPr>
    <p:cSldViewPr>
      <p:cViewPr varScale="1">
        <p:scale>
          <a:sx n="53" d="100"/>
          <a:sy n="53" d="100"/>
        </p:scale>
        <p:origin x="-1836" y="-108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8763"/>
            <a:ext cx="3170238" cy="481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48763"/>
            <a:ext cx="3170237" cy="4810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1AC607B-A2F3-4ACE-AAF1-1BA4C1660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84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22313"/>
            <a:ext cx="4814888" cy="3611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73588"/>
            <a:ext cx="5365750" cy="4333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8763"/>
            <a:ext cx="3170238" cy="481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48763"/>
            <a:ext cx="3170237" cy="4810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F9B4A0C-9EF4-4A26-B3F1-9B91A6AF1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42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77584-D851-4DF7-9BB6-2440ABDF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DC36-C8E0-48C0-B591-ECB98339C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30BD1-5FB4-449E-AE78-FBC65110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791AF-821C-41F0-837A-61D8940EA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285FC-9469-40F7-A0E2-4CAC53E3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9A0F-F27B-4813-8231-0D4F67602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978E4-076A-429B-A1D7-211F29B9A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FEE3-CD44-4CA5-9B2D-230C6105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51871-D8BF-4EE6-B051-BB26BB066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08573-929A-4DF6-B57E-19E48932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D86F-46EB-44A8-9687-FA0AD645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4EB3D-0423-486A-8772-560191190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rgbClr val="EAEAEA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2276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  <p:sp>
        <p:nvSpPr>
          <p:cNvPr id="1822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F888C83-8E02-4AF6-BC3D-AC8755C42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tt@rockefeller.edu" TargetMode="External"/><Relationship Id="rId2" Type="http://schemas.openxmlformats.org/officeDocument/2006/relationships/hyperlink" Target="http://lab.rockefeller.edu/ott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tepress.org/PersonProfile.aspx?PersonAccountID=Rsm+XHfeLdk=&amp;t=1" TargetMode="External"/><Relationship Id="rId7" Type="http://schemas.openxmlformats.org/officeDocument/2006/relationships/hyperlink" Target="https://dl.acm.org/doi/proceedings/10.5555/3093393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tepress.org/PersonProfile.aspx?PersonAccountID=jSVW0a8GjJA=&amp;t=1" TargetMode="External"/><Relationship Id="rId5" Type="http://schemas.openxmlformats.org/officeDocument/2006/relationships/hyperlink" Target="https://www.scitepress.org/PersonProfile.aspx?PersonAccountID=2GNde8tyRJM=&amp;t=1" TargetMode="External"/><Relationship Id="rId4" Type="http://schemas.openxmlformats.org/officeDocument/2006/relationships/hyperlink" Target="https://www.scitepress.org/PersonProfile.aspx?PersonAccountID=vts6Y5kiXS0=&amp;t=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lab.rockefeller.edu/ott/program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1500" y="2581443"/>
            <a:ext cx="7220140" cy="924368"/>
          </a:xfrm>
        </p:spPr>
        <p:txBody>
          <a:bodyPr/>
          <a:lstStyle/>
          <a:p>
            <a:pPr algn="ctr"/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br>
              <a:rPr lang="en-US" sz="1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Advanced Gene Mapping Course, January 2021</a:t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1500" y="4042056"/>
            <a:ext cx="4186145" cy="18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Bookman Old Style" panose="02050604050505020204" pitchFamily="18" charset="0"/>
              </a:rPr>
              <a:t>Jurg Ott, Ph.D., Professor Emeritus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Rockefeller University, New York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Bookman Old Style" panose="02050604050505020204" pitchFamily="18" charset="0"/>
                <a:hlinkClick r:id="rId2"/>
              </a:rPr>
              <a:t>http://lab.rockefeller.edu/ott/</a:t>
            </a:r>
            <a:endParaRPr lang="en-US" sz="1800" dirty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Bookman Old Style" panose="02050604050505020204" pitchFamily="18" charset="0"/>
                <a:hlinkClick r:id="rId3"/>
              </a:rPr>
              <a:t>ott@rockefeller.edu</a:t>
            </a:r>
            <a:endParaRPr lang="en-US" sz="1800" dirty="0">
              <a:latin typeface="Bookman Old Style" panose="020506040505050202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latin typeface="Bookman Old Style" panose="02050604050505020204" pitchFamily="18" charset="0"/>
              </a:rPr>
              <a:t>PH +1 646 321 1013</a:t>
            </a:r>
          </a:p>
          <a:p>
            <a:endParaRPr lang="en-US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8309" y="740651"/>
            <a:ext cx="7373761" cy="145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Frequent Pattern Mining (FPM) Methods for Finding SNP-SNP Interactions in the Absence of Single-SNP Effects</a:t>
            </a:r>
            <a:endParaRPr lang="en-US" kern="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F:\Docum\RU\LogoR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15" y="4158694"/>
            <a:ext cx="1344175" cy="135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Efficient search for genotype patterns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892800"/>
            <a:ext cx="7847534" cy="38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Thirty years ago, supermarkets started collecting huge amounts of consumer data at their cashiers. Consumer habits – if someone buys bread, how likely will they also buy milk and wine? Targeted ads!</a:t>
            </a:r>
          </a:p>
          <a:p>
            <a:r>
              <a:rPr lang="en-US" sz="1600" b="1" dirty="0" err="1">
                <a:latin typeface="Book Antiqua" panose="02040602050305030304" pitchFamily="18" charset="0"/>
              </a:rPr>
              <a:t>Apriori</a:t>
            </a:r>
            <a:r>
              <a:rPr lang="en-US" sz="1600" b="1" dirty="0">
                <a:latin typeface="Book Antiqua" panose="02040602050305030304" pitchFamily="18" charset="0"/>
              </a:rPr>
              <a:t> algorithm</a:t>
            </a:r>
            <a:r>
              <a:rPr lang="en-US" sz="1600" dirty="0">
                <a:latin typeface="Book Antiqua" panose="02040602050305030304" pitchFamily="18" charset="0"/>
              </a:rPr>
              <a:t> (Agrawal et al, </a:t>
            </a:r>
            <a:r>
              <a:rPr lang="en-US" sz="1600" i="1" dirty="0">
                <a:latin typeface="Book Antiqua" panose="02040602050305030304" pitchFamily="18" charset="0"/>
              </a:rPr>
              <a:t>ACM SIGMOD Conference on Management of Data</a:t>
            </a:r>
            <a:r>
              <a:rPr lang="en-US" sz="1600" dirty="0">
                <a:latin typeface="Book Antiqua" panose="02040602050305030304" pitchFamily="18" charset="0"/>
              </a:rPr>
              <a:t> 1993; 207-216): Efficient search for frequent sets of items (“</a:t>
            </a:r>
            <a:r>
              <a:rPr lang="en-US" sz="1600" dirty="0" err="1">
                <a:latin typeface="Book Antiqua" panose="02040602050305030304" pitchFamily="18" charset="0"/>
              </a:rPr>
              <a:t>itemsets</a:t>
            </a:r>
            <a:r>
              <a:rPr lang="en-US" sz="1600" dirty="0">
                <a:latin typeface="Book Antiqua" panose="02040602050305030304" pitchFamily="18" charset="0"/>
              </a:rPr>
              <a:t>”) purchased by one consumer (“transaction”). Development of </a:t>
            </a:r>
            <a:r>
              <a:rPr lang="en-US" sz="1600" b="1" dirty="0">
                <a:latin typeface="Book Antiqua" panose="02040602050305030304" pitchFamily="18" charset="0"/>
              </a:rPr>
              <a:t>association rules</a:t>
            </a:r>
            <a:r>
              <a:rPr lang="en-US" sz="1600" dirty="0">
                <a:latin typeface="Book Antiqua" panose="02040602050305030304" pitchFamily="18" charset="0"/>
              </a:rPr>
              <a:t>, that is, conditional probabilities P(Y|X), with Y and X being items or </a:t>
            </a:r>
            <a:r>
              <a:rPr lang="en-US" sz="1600" dirty="0" err="1">
                <a:latin typeface="Book Antiqua" panose="02040602050305030304" pitchFamily="18" charset="0"/>
              </a:rPr>
              <a:t>itemsets</a:t>
            </a:r>
            <a:r>
              <a:rPr lang="en-US" sz="1600" dirty="0">
                <a:latin typeface="Book Antiqua" panose="02040602050305030304" pitchFamily="18" charset="0"/>
              </a:rPr>
              <a:t>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Research published in conference proceedings, rarely in traditional journals.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Based on the Frankel &amp; </a:t>
            </a:r>
            <a:r>
              <a:rPr lang="en-US" sz="1600" dirty="0" err="1">
                <a:latin typeface="Book Antiqua" panose="02040602050305030304" pitchFamily="18" charset="0"/>
              </a:rPr>
              <a:t>Schork</a:t>
            </a:r>
            <a:r>
              <a:rPr lang="en-US" sz="1600" dirty="0">
                <a:latin typeface="Book Antiqua" panose="02040602050305030304" pitchFamily="18" charset="0"/>
              </a:rPr>
              <a:t> model, we need to directly search for </a:t>
            </a:r>
            <a:r>
              <a:rPr lang="en-US" sz="1600" b="1" dirty="0">
                <a:latin typeface="Book Antiqua" panose="02040602050305030304" pitchFamily="18" charset="0"/>
              </a:rPr>
              <a:t>genotype patterns</a:t>
            </a:r>
            <a:r>
              <a:rPr lang="en-US" sz="1600" dirty="0">
                <a:latin typeface="Book Antiqua" panose="02040602050305030304" pitchFamily="18" charset="0"/>
              </a:rPr>
              <a:t> (at two or more variants) with different frequencies in cases and controls, without consulting main effects.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My early approaches in Beijing (Long et al , </a:t>
            </a:r>
            <a:r>
              <a:rPr lang="en-US" sz="1600" i="1" dirty="0">
                <a:latin typeface="Book Antiqua" panose="02040602050305030304" pitchFamily="18" charset="0"/>
              </a:rPr>
              <a:t>BMC Bioinformatics</a:t>
            </a:r>
            <a:r>
              <a:rPr lang="en-US" sz="1600" dirty="0">
                <a:latin typeface="Book Antiqua" panose="02040602050305030304" pitchFamily="18" charset="0"/>
              </a:rPr>
              <a:t> 2009;</a:t>
            </a:r>
            <a:r>
              <a:rPr lang="en-US" sz="1600" b="1" dirty="0">
                <a:latin typeface="Book Antiqua" panose="02040602050305030304" pitchFamily="18" charset="0"/>
              </a:rPr>
              <a:t>10 suppl 1</a:t>
            </a:r>
            <a:r>
              <a:rPr lang="en-US" sz="1600" dirty="0">
                <a:latin typeface="Book Antiqua" panose="02040602050305030304" pitchFamily="18" charset="0"/>
              </a:rPr>
              <a:t>;S75). Prefer </a:t>
            </a:r>
            <a:r>
              <a:rPr lang="en-US" sz="1600" dirty="0" err="1">
                <a:latin typeface="Book Antiqua" panose="02040602050305030304" pitchFamily="18" charset="0"/>
              </a:rPr>
              <a:t>diplotypes</a:t>
            </a:r>
            <a:r>
              <a:rPr lang="en-US" sz="1600" dirty="0">
                <a:latin typeface="Book Antiqua" panose="02040602050305030304" pitchFamily="18" charset="0"/>
              </a:rPr>
              <a:t> over haplotypes.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Modern implementations of search algorithms, e.g. </a:t>
            </a:r>
            <a:r>
              <a:rPr lang="en-US" sz="1600" i="1" dirty="0" err="1">
                <a:latin typeface="Book Antiqua" panose="02040602050305030304" pitchFamily="18" charset="0"/>
              </a:rPr>
              <a:t>fpgrowth</a:t>
            </a:r>
            <a:r>
              <a:rPr lang="en-US" sz="1600" dirty="0">
                <a:latin typeface="Book Antiqua" panose="02040602050305030304" pitchFamily="18" charset="0"/>
              </a:rPr>
              <a:t> (https://borgelt.net/software.html)</a:t>
            </a:r>
          </a:p>
          <a:p>
            <a:pPr marL="0" indent="0">
              <a:buNone/>
            </a:pP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DE47D-8CE0-4B40-9AC4-16FA19735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1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Application to genetic associations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892800"/>
            <a:ext cx="7847534" cy="38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Example: Schizophrenia data from Sardinia, 14 cases and 23 controls (Ott et al, </a:t>
            </a:r>
            <a:r>
              <a:rPr lang="en-US" sz="1600" i="1" dirty="0">
                <a:latin typeface="Book Antiqua" panose="02040602050305030304" pitchFamily="18" charset="0"/>
              </a:rPr>
              <a:t>Hum </a:t>
            </a:r>
            <a:r>
              <a:rPr lang="en-US" sz="1600" i="1" dirty="0" err="1">
                <a:latin typeface="Book Antiqua" panose="02040602050305030304" pitchFamily="18" charset="0"/>
              </a:rPr>
              <a:t>Hered</a:t>
            </a:r>
            <a:r>
              <a:rPr lang="en-US" sz="1600" dirty="0">
                <a:latin typeface="Book Antiqua" panose="02040602050305030304" pitchFamily="18" charset="0"/>
              </a:rPr>
              <a:t> 2010;</a:t>
            </a:r>
            <a:r>
              <a:rPr lang="en-US" sz="1600" b="1" dirty="0">
                <a:latin typeface="Book Antiqua" panose="02040602050305030304" pitchFamily="18" charset="0"/>
              </a:rPr>
              <a:t>70</a:t>
            </a:r>
            <a:r>
              <a:rPr lang="en-US" sz="1600" dirty="0">
                <a:latin typeface="Book Antiqua" panose="02040602050305030304" pitchFamily="18" charset="0"/>
              </a:rPr>
              <a:t>:92-96). No significant results in standard case-control analysis. The relatively best two variants (on different chromosomes) showed a highly significant genotype pattern, AA-TT, occurring 13 times in cases and not in any controls. Are there more such genotype patterns?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Consider genotype patterns (x</a:t>
            </a:r>
            <a:r>
              <a:rPr lang="en-US" sz="1600" baseline="-25000" dirty="0">
                <a:latin typeface="Book Antiqua" panose="02040602050305030304" pitchFamily="18" charset="0"/>
              </a:rPr>
              <a:t>1</a:t>
            </a:r>
            <a:r>
              <a:rPr lang="en-US" sz="1600" dirty="0">
                <a:latin typeface="Book Antiqua" panose="02040602050305030304" pitchFamily="18" charset="0"/>
              </a:rPr>
              <a:t>, x</a:t>
            </a:r>
            <a:r>
              <a:rPr lang="en-US" sz="1600" baseline="-25000" dirty="0">
                <a:latin typeface="Book Antiqua" panose="02040602050305030304" pitchFamily="18" charset="0"/>
              </a:rPr>
              <a:t>2</a:t>
            </a:r>
            <a:r>
              <a:rPr lang="en-US" sz="1600" dirty="0">
                <a:latin typeface="Book Antiqua" panose="02040602050305030304" pitchFamily="18" charset="0"/>
              </a:rPr>
              <a:t>) (n = 9) at two variants, irrespective of individual genotypes. Working with 3 items, Y, x</a:t>
            </a:r>
            <a:r>
              <a:rPr lang="en-US" sz="1600" baseline="-25000" dirty="0">
                <a:latin typeface="Book Antiqua" panose="02040602050305030304" pitchFamily="18" charset="0"/>
              </a:rPr>
              <a:t>1</a:t>
            </a:r>
            <a:r>
              <a:rPr lang="en-US" sz="1600" dirty="0">
                <a:latin typeface="Book Antiqua" panose="02040602050305030304" pitchFamily="18" charset="0"/>
              </a:rPr>
              <a:t>, and x</a:t>
            </a:r>
            <a:r>
              <a:rPr lang="en-US" sz="1600" baseline="-25000" dirty="0">
                <a:latin typeface="Book Antiqua" panose="02040602050305030304" pitchFamily="18" charset="0"/>
              </a:rPr>
              <a:t>2</a:t>
            </a:r>
            <a:r>
              <a:rPr lang="en-US" sz="1600" dirty="0">
                <a:latin typeface="Book Antiqua" panose="02040602050305030304" pitchFamily="18" charset="0"/>
              </a:rPr>
              <a:t>, where Y = 2 for case, Y = 1 for control.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Using </a:t>
            </a:r>
            <a:r>
              <a:rPr lang="en-US" sz="1600" i="1" dirty="0" err="1">
                <a:latin typeface="Book Antiqua" panose="02040602050305030304" pitchFamily="18" charset="0"/>
              </a:rPr>
              <a:t>fpgrowth</a:t>
            </a:r>
            <a:r>
              <a:rPr lang="en-US" sz="1600" dirty="0">
                <a:latin typeface="Book Antiqua" panose="02040602050305030304" pitchFamily="18" charset="0"/>
              </a:rPr>
              <a:t> to find patterns with N(Y = 2|X) </a:t>
            </a:r>
            <a:r>
              <a:rPr lang="en-US" sz="1600" u="sng" dirty="0">
                <a:latin typeface="Book Antiqua" panose="02040602050305030304" pitchFamily="18" charset="0"/>
              </a:rPr>
              <a:t>&gt;</a:t>
            </a:r>
            <a:r>
              <a:rPr lang="en-US" sz="1600" dirty="0">
                <a:latin typeface="Book Antiqua" panose="02040602050305030304" pitchFamily="18" charset="0"/>
              </a:rPr>
              <a:t> 10, N(Y = 1|X) = 0.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Huge memory demands: purchased Linux desktop with 512 GB of memory. Original number of 255,053 variants reduced to 3,451 with MAF &lt; 0.24.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90B094-319B-4ACD-9216-874D4D68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45" y="3236975"/>
            <a:ext cx="4210050" cy="8953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A3BD-C475-4841-800C-DD2A3FAE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5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777585"/>
            <a:ext cx="7847534" cy="99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A total of 307 specific association rules were found! Disregarding 16 with both member variants on the same chromosome, and 136 patterns with both variants being homozygous wild-type → 27 “interesting” pairs of variants.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1D0B7D-14D3-4ED4-83D7-D18CC7B96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0" y="2699305"/>
            <a:ext cx="5530320" cy="33005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FA1B81C-499F-4B41-AC06-3FD83A1969BB}"/>
              </a:ext>
            </a:extLst>
          </p:cNvPr>
          <p:cNvSpPr txBox="1">
            <a:spLocks/>
          </p:cNvSpPr>
          <p:nvPr/>
        </p:nvSpPr>
        <p:spPr bwMode="auto">
          <a:xfrm>
            <a:off x="577880" y="2660900"/>
            <a:ext cx="2573135" cy="330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Large number of highly significant genotype patterns yet no individual variant is significant.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Could this be the rule rather than the exception?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“Significance” of genotype patterns?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FDFA63-058D-4A3E-8FBC-C549E936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78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731C-78A1-4F5E-9E4B-7EDF24FF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71815"/>
            <a:ext cx="8001000" cy="94719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Genotype patterns elsewhere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7D52F6-908A-4DEF-B0AF-9E24A506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75" y="2251311"/>
            <a:ext cx="7874829" cy="44799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1EF00-242C-468E-BE5C-E0D70477F9C2}"/>
              </a:ext>
            </a:extLst>
          </p:cNvPr>
          <p:cNvSpPr txBox="1"/>
          <p:nvPr/>
        </p:nvSpPr>
        <p:spPr>
          <a:xfrm>
            <a:off x="539475" y="1838335"/>
            <a:ext cx="7874829" cy="4001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Lee et al, </a:t>
            </a:r>
            <a:r>
              <a:rPr lang="en-US" sz="2000" i="1" dirty="0">
                <a:latin typeface="Book Antiqua" panose="02040602050305030304" pitchFamily="18" charset="0"/>
              </a:rPr>
              <a:t>Sci Rep</a:t>
            </a:r>
            <a:r>
              <a:rPr lang="en-US" sz="2000" dirty="0">
                <a:latin typeface="Book Antiqua" panose="02040602050305030304" pitchFamily="18" charset="0"/>
              </a:rPr>
              <a:t> 2018,8:15186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C0B73-B773-4C70-8EC2-A4CFC5BABCB2}"/>
              </a:ext>
            </a:extLst>
          </p:cNvPr>
          <p:cNvSpPr txBox="1"/>
          <p:nvPr/>
        </p:nvSpPr>
        <p:spPr>
          <a:xfrm>
            <a:off x="577880" y="2949950"/>
            <a:ext cx="7757811" cy="30905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Sidney K. Chu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Samuel </a:t>
            </a:r>
            <a:r>
              <a:rPr lang="en-US" sz="18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Guanglin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 Xu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Feng Xu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Nelson L. S. Tang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BIOSTEC 2016: Proceedings of the International Joint Conference on Biomedical Engineering Systems and Technologies</a:t>
            </a:r>
            <a:endParaRPr lang="en-US" sz="16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Studies of interacting genetic variants (SNPs) are useful to elucidate a disease’s underlying biological pathway. Therefore, a powerful and efficient statistical model to detect SNP-SNP interaction is urgently needed. We hypothesize that among all the exhaustive model patterns of interaction (&gt;100), only limited patterns are plausible based on the principle of protein-protein interaction (in the context of GWAS data analysis). The production of proteins by the process of translation of DNA predicts that gene-gene interaction resulting in a phenotype should only occur in classical genetic epistasis models, such as dominant-dominant, and recessive-recessive models.</a:t>
            </a: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5B887-2277-47D9-9202-D93DBD115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5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4731C-78A1-4F5E-9E4B-7EDF24FF4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02980"/>
            <a:ext cx="8001000" cy="1216025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Gene Set (Enrichment)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81EF00-242C-468E-BE5C-E0D70477F9C2}"/>
              </a:ext>
            </a:extLst>
          </p:cNvPr>
          <p:cNvSpPr txBox="1"/>
          <p:nvPr/>
        </p:nvSpPr>
        <p:spPr>
          <a:xfrm>
            <a:off x="539475" y="1739180"/>
            <a:ext cx="77578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latin typeface="Helvetica-Condensed"/>
              </a:rPr>
              <a:t>Subramanian A, ..., Lander ES, Mesirov JP, </a:t>
            </a:r>
            <a:r>
              <a:rPr lang="sv-SE" sz="1800" b="0" i="1" u="none" strike="noStrike" baseline="0" dirty="0">
                <a:latin typeface="Helvetica-Condensed"/>
              </a:rPr>
              <a:t>PNAS</a:t>
            </a:r>
            <a:r>
              <a:rPr lang="sv-SE" sz="1800" b="0" i="0" u="none" strike="noStrike" baseline="0" dirty="0">
                <a:latin typeface="Helvetica-Condensed"/>
              </a:rPr>
              <a:t> 2005,</a:t>
            </a:r>
            <a:r>
              <a:rPr lang="sv-SE" sz="1800" b="1" i="0" u="none" strike="noStrike" baseline="0" dirty="0">
                <a:latin typeface="Helvetica-Condensed"/>
              </a:rPr>
              <a:t>102</a:t>
            </a:r>
            <a:r>
              <a:rPr lang="sv-SE" sz="1800" b="0" i="0" u="none" strike="noStrike" baseline="0" dirty="0">
                <a:latin typeface="Helvetica-Condensed"/>
              </a:rPr>
              <a:t>:15545-50</a:t>
            </a:r>
          </a:p>
          <a:p>
            <a:pPr algn="l"/>
            <a:endParaRPr lang="sv-SE" sz="1800" dirty="0">
              <a:latin typeface="Helvetica-Condensed"/>
            </a:endParaRPr>
          </a:p>
          <a:p>
            <a:pPr algn="l"/>
            <a:r>
              <a:rPr lang="en-US" sz="1800" dirty="0">
                <a:latin typeface="Dutch801BT-Roman"/>
              </a:rPr>
              <a:t>“G</a:t>
            </a:r>
            <a:r>
              <a:rPr lang="en-US" sz="1800" b="0" i="0" u="none" strike="noStrike" baseline="0" dirty="0">
                <a:latin typeface="Dutch801BT-Roman"/>
              </a:rPr>
              <a:t>enes can be ordered in a ranked list </a:t>
            </a:r>
            <a:r>
              <a:rPr lang="en-US" sz="1800" b="0" i="1" u="none" strike="noStrike" baseline="0" dirty="0">
                <a:latin typeface="Dutch801BT-Italic"/>
              </a:rPr>
              <a:t>L</a:t>
            </a:r>
            <a:r>
              <a:rPr lang="en-US" sz="1800" b="0" i="0" u="none" strike="noStrike" baseline="0" dirty="0">
                <a:latin typeface="Dutch801BT-Roman"/>
              </a:rPr>
              <a:t>, according to their differential expression between the classes.</a:t>
            </a:r>
            <a:r>
              <a:rPr lang="sv-SE" sz="1800" b="0" i="0" u="none" strike="noStrike" baseline="0" dirty="0">
                <a:latin typeface="Helvetica-Condensed"/>
              </a:rPr>
              <a:t> ....</a:t>
            </a:r>
            <a:r>
              <a:rPr lang="en-US" sz="1800" b="0" i="0" u="none" strike="noStrike" baseline="0" dirty="0">
                <a:latin typeface="Dutch801BT-Roman"/>
              </a:rPr>
              <a:t> The goal of GSEA is to determine whether members of a gene set </a:t>
            </a:r>
            <a:r>
              <a:rPr lang="en-US" sz="1800" b="0" i="1" u="none" strike="noStrike" baseline="0" dirty="0">
                <a:latin typeface="Dutch801BT-Italic"/>
              </a:rPr>
              <a:t>S </a:t>
            </a:r>
            <a:r>
              <a:rPr lang="en-US" sz="1800" b="0" i="0" u="none" strike="noStrike" baseline="0" dirty="0">
                <a:latin typeface="Dutch801BT-Roman"/>
              </a:rPr>
              <a:t>tend to occur toward the top (or bottom) of the list </a:t>
            </a:r>
            <a:r>
              <a:rPr lang="en-US" sz="1800" b="0" i="1" u="none" strike="noStrike" baseline="0" dirty="0">
                <a:latin typeface="Dutch801BT-Italic"/>
              </a:rPr>
              <a:t>L</a:t>
            </a:r>
            <a:r>
              <a:rPr lang="en-US" sz="1800" b="0" i="0" u="none" strike="noStrike" baseline="0" dirty="0">
                <a:latin typeface="Dutch801BT-Roman"/>
              </a:rPr>
              <a:t>, in which case the gene set is correlated with the phenotypic class distinction.”</a:t>
            </a:r>
            <a:endParaRPr lang="sv-SE" sz="1800" b="0" i="0" u="none" strike="noStrike" baseline="0" dirty="0">
              <a:latin typeface="Helvetica-Condensed"/>
            </a:endParaRPr>
          </a:p>
          <a:p>
            <a:pPr algn="l"/>
            <a:endParaRPr lang="sv-SE" sz="1100" dirty="0">
              <a:latin typeface="Helvetica-Condensed"/>
            </a:endParaRPr>
          </a:p>
          <a:p>
            <a:pPr algn="l"/>
            <a:endParaRPr lang="sv-SE" sz="1800" dirty="0">
              <a:latin typeface="Helvetica-Condensed"/>
            </a:endParaRPr>
          </a:p>
          <a:p>
            <a:pPr algn="l"/>
            <a:r>
              <a:rPr lang="sv-SE" sz="1800" b="0" i="0" u="none" strike="noStrike" baseline="0" dirty="0">
                <a:latin typeface="Helvetica-Condensed"/>
              </a:rPr>
              <a:t>Sun R, Hui S, Bader GD, Lin X, Kraft P </a:t>
            </a:r>
            <a:r>
              <a:rPr lang="en-US" sz="1800" b="0" i="0" u="none" strike="noStrike" baseline="0" dirty="0">
                <a:latin typeface="Helvetica-Condensed"/>
              </a:rPr>
              <a:t>(2019) Powerful gene set analysis in GWAS with the Generalized Berk-Jones statistic. </a:t>
            </a:r>
            <a:r>
              <a:rPr lang="en-US" sz="1800" b="0" i="0" u="none" strike="noStrike" baseline="0" dirty="0" err="1">
                <a:latin typeface="Helvetica-Condensed"/>
              </a:rPr>
              <a:t>PLoS</a:t>
            </a:r>
            <a:r>
              <a:rPr lang="en-US" sz="1800" b="0" i="0" u="none" strike="noStrike" baseline="0" dirty="0">
                <a:latin typeface="Helvetica-Condensed"/>
              </a:rPr>
              <a:t> Genet 15(3): e1007530</a:t>
            </a:r>
          </a:p>
          <a:p>
            <a:pPr algn="l"/>
            <a:endParaRPr lang="en-US" sz="1800" b="0" i="0" u="none" strike="noStrike" baseline="0" dirty="0">
              <a:latin typeface="Helvetica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Helvetica" panose="020B0604020202020204" pitchFamily="34" charset="0"/>
              </a:rPr>
              <a:t>“A common complementary strategy in Genome-Wide Association Studies (GWAS) is to perform Gene Set Analysis (GSA), which tests for the association between one phenotype of interest and an entire </a:t>
            </a:r>
            <a:r>
              <a:rPr lang="en-US" sz="1800" b="1" i="0" u="none" strike="noStrike" baseline="0" dirty="0">
                <a:latin typeface="Helvetica" panose="020B0604020202020204" pitchFamily="34" charset="0"/>
              </a:rPr>
              <a:t>set of Single Nucleotide Polymorphisms (SNPs) residing in selected genes</a:t>
            </a:r>
            <a:r>
              <a:rPr lang="en-US" sz="1800" b="0" i="0" u="none" strike="noStrike" baseline="0" dirty="0">
                <a:latin typeface="Helvetica" panose="020B0604020202020204" pitchFamily="34" charset="0"/>
              </a:rPr>
              <a:t>.”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9830-7085-4FF5-8364-A0714300C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15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23D8-48C2-45C8-9046-B034CECAD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202980"/>
            <a:ext cx="8001000" cy="1216025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A3B0B-D252-4336-AC1C-EBE3D9604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25" y="2084825"/>
            <a:ext cx="6464800" cy="4420820"/>
          </a:xfrm>
        </p:spPr>
        <p:txBody>
          <a:bodyPr/>
          <a:lstStyle/>
          <a:p>
            <a:r>
              <a:rPr lang="en-US" sz="2000" dirty="0">
                <a:latin typeface="Book Antiqua" panose="02040602050305030304" pitchFamily="18" charset="0"/>
              </a:rPr>
              <a:t>Science develops independently in different fields: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Human gene mapping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Frequent Pattern Mining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Case-control association analysis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Main effects in genetic association studies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Interaction effects in case-control data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The Frankel-</a:t>
            </a:r>
            <a:r>
              <a:rPr lang="en-US" sz="1600" dirty="0" err="1">
                <a:latin typeface="Book Antiqua" panose="02040602050305030304" pitchFamily="18" charset="0"/>
              </a:rPr>
              <a:t>Schork</a:t>
            </a:r>
            <a:r>
              <a:rPr lang="en-US" sz="1600" dirty="0">
                <a:latin typeface="Book Antiqua" panose="02040602050305030304" pitchFamily="18" charset="0"/>
              </a:rPr>
              <a:t> (1996) model</a:t>
            </a:r>
            <a:endParaRPr lang="en-US" sz="1400" dirty="0">
              <a:latin typeface="Book Antiqua" panose="02040602050305030304" pitchFamily="18" charset="0"/>
            </a:endParaRPr>
          </a:p>
          <a:p>
            <a:r>
              <a:rPr lang="en-US" sz="2000" dirty="0">
                <a:latin typeface="Book Antiqua" panose="02040602050305030304" pitchFamily="18" charset="0"/>
              </a:rPr>
              <a:t>Mining consumer databases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The </a:t>
            </a:r>
            <a:r>
              <a:rPr lang="en-US" sz="1600" i="1" dirty="0" err="1">
                <a:latin typeface="Book Antiqua" panose="02040602050305030304" pitchFamily="18" charset="0"/>
              </a:rPr>
              <a:t>Apriori</a:t>
            </a:r>
            <a:r>
              <a:rPr lang="en-US" sz="1600" dirty="0">
                <a:latin typeface="Book Antiqua" panose="02040602050305030304" pitchFamily="18" charset="0"/>
              </a:rPr>
              <a:t> algorithm</a:t>
            </a: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Newer algorithms: </a:t>
            </a:r>
            <a:r>
              <a:rPr lang="en-US" sz="1600" i="1" dirty="0" err="1">
                <a:latin typeface="Book Antiqua" panose="02040602050305030304" pitchFamily="18" charset="0"/>
              </a:rPr>
              <a:t>eclat</a:t>
            </a:r>
            <a:r>
              <a:rPr lang="en-US" sz="1600" dirty="0">
                <a:latin typeface="Book Antiqua" panose="02040602050305030304" pitchFamily="18" charset="0"/>
              </a:rPr>
              <a:t>, </a:t>
            </a:r>
            <a:r>
              <a:rPr lang="en-US" sz="1600" i="1" dirty="0" err="1">
                <a:latin typeface="Book Antiqua" panose="02040602050305030304" pitchFamily="18" charset="0"/>
              </a:rPr>
              <a:t>fpgrowth</a:t>
            </a:r>
            <a:endParaRPr lang="en-US" sz="1600" i="1" dirty="0">
              <a:latin typeface="Book Antiqua" panose="02040602050305030304" pitchFamily="18" charset="0"/>
            </a:endParaRPr>
          </a:p>
          <a:p>
            <a:pPr lvl="1"/>
            <a:r>
              <a:rPr lang="en-US" sz="1600" dirty="0">
                <a:latin typeface="Book Antiqua" panose="02040602050305030304" pitchFamily="18" charset="0"/>
              </a:rPr>
              <a:t>Proof of concept: Reanalysis of a small case-control dataset on schizophrenia from Sardinia, Italy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EF8B99C-0F72-4061-8EBC-17D981839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630" y="2545685"/>
            <a:ext cx="1619250" cy="26003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4AF5-A04F-4923-BCFC-369CE02A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ADF63E-02FD-4C73-9153-B7153CBD1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782662"/>
              </p:ext>
            </p:extLst>
          </p:nvPr>
        </p:nvGraphicFramePr>
        <p:xfrm>
          <a:off x="5687740" y="2652823"/>
          <a:ext cx="2647950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3" imgW="2648733" imgH="2389861" progId="Excel.Sheet.12">
                  <p:embed/>
                </p:oleObj>
              </mc:Choice>
              <mc:Fallback>
                <p:oleObj name="Worksheet" r:id="rId3" imgW="2648733" imgH="23898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87740" y="2652823"/>
                        <a:ext cx="2647950" cy="2389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625435"/>
            <a:ext cx="8001000" cy="76810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Main association effects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2B9D8-4424-4CA6-91EB-3ED265BBF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77585"/>
            <a:ext cx="8001000" cy="1470955"/>
          </a:xfrm>
        </p:spPr>
        <p:txBody>
          <a:bodyPr/>
          <a:lstStyle/>
          <a:p>
            <a:r>
              <a:rPr lang="en-US" sz="1600" dirty="0">
                <a:latin typeface="Book Antiqua" panose="02040602050305030304" pitchFamily="18" charset="0"/>
              </a:rPr>
              <a:t>Consider two DNA variants with minor alleles 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 and 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. Even when on the same chromosome, the frequency of 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-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 chromosomes (haplotypes) is the product of allele frequencies, P(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-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) = P(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) P(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) → linkage equilibrium. Variants very close together: P(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-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) ≠ P(</a:t>
            </a:r>
            <a:r>
              <a:rPr lang="en-US" sz="1600" i="1" dirty="0">
                <a:latin typeface="Book Antiqua" panose="02040602050305030304" pitchFamily="18" charset="0"/>
              </a:rPr>
              <a:t>A</a:t>
            </a:r>
            <a:r>
              <a:rPr lang="en-US" sz="1600" dirty="0">
                <a:latin typeface="Book Antiqua" panose="02040602050305030304" pitchFamily="18" charset="0"/>
              </a:rPr>
              <a:t>) P(</a:t>
            </a:r>
            <a:r>
              <a:rPr lang="en-US" sz="1600" i="1" dirty="0">
                <a:latin typeface="Book Antiqua" panose="02040602050305030304" pitchFamily="18" charset="0"/>
              </a:rPr>
              <a:t>T</a:t>
            </a:r>
            <a:r>
              <a:rPr lang="en-US" sz="1600" dirty="0">
                <a:latin typeface="Book Antiqua" panose="02040602050305030304" pitchFamily="18" charset="0"/>
              </a:rPr>
              <a:t>) → LD,                                                                       linkage disequilibrium.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65119" y="3160165"/>
            <a:ext cx="4390931" cy="349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>
                <a:latin typeface="Book Antiqua" panose="02040602050305030304" pitchFamily="18" charset="0"/>
              </a:rPr>
              <a:t>Disease variant vs marker variant: Different genotype frequencies in cases and controls → genetic association.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Recessive traits: Variants close to disease tend to be homozygous (homozygosity mapping; Lander &amp; Botstein, </a:t>
            </a:r>
            <a:r>
              <a:rPr lang="en-US" sz="1600" i="1" dirty="0">
                <a:latin typeface="Book Antiqua" panose="02040602050305030304" pitchFamily="18" charset="0"/>
              </a:rPr>
              <a:t>Science</a:t>
            </a:r>
            <a:r>
              <a:rPr lang="en-US" sz="1600" dirty="0">
                <a:latin typeface="Book Antiqua" panose="02040602050305030304" pitchFamily="18" charset="0"/>
              </a:rPr>
              <a:t> 1987;</a:t>
            </a:r>
            <a:r>
              <a:rPr lang="en-US" sz="1600" b="1" dirty="0">
                <a:latin typeface="Book Antiqua" panose="02040602050305030304" pitchFamily="18" charset="0"/>
              </a:rPr>
              <a:t>236</a:t>
            </a:r>
            <a:r>
              <a:rPr lang="en-US" sz="1600" dirty="0">
                <a:latin typeface="Book Antiqua" panose="02040602050305030304" pitchFamily="18" charset="0"/>
              </a:rPr>
              <a:t>:1567-70).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Dominant traits: Variants close to disease tend to be heterozygous (Imai-Okazaki et al, </a:t>
            </a:r>
            <a:r>
              <a:rPr lang="en-US" sz="1600" i="1" dirty="0">
                <a:latin typeface="Book Antiqua" panose="02040602050305030304" pitchFamily="18" charset="0"/>
              </a:rPr>
              <a:t>Hum </a:t>
            </a:r>
            <a:r>
              <a:rPr lang="en-US" sz="1600" i="1" dirty="0" err="1">
                <a:latin typeface="Book Antiqua" panose="02040602050305030304" pitchFamily="18" charset="0"/>
              </a:rPr>
              <a:t>Mutat</a:t>
            </a:r>
            <a:r>
              <a:rPr lang="en-US" sz="1600" dirty="0">
                <a:latin typeface="Book Antiqua" panose="02040602050305030304" pitchFamily="18" charset="0"/>
              </a:rPr>
              <a:t> 2019;</a:t>
            </a:r>
            <a:r>
              <a:rPr lang="en-US" sz="1600" b="1" dirty="0">
                <a:latin typeface="Book Antiqua" panose="02040602050305030304" pitchFamily="18" charset="0"/>
              </a:rPr>
              <a:t>40</a:t>
            </a:r>
            <a:r>
              <a:rPr lang="en-US" sz="1600" dirty="0">
                <a:latin typeface="Book Antiqua" panose="02040602050305030304" pitchFamily="18" charset="0"/>
              </a:rPr>
              <a:t>:996-1004):       </a:t>
            </a:r>
            <a:r>
              <a:rPr lang="en-US" sz="1400" dirty="0">
                <a:latin typeface="Book Antiqua" panose="02040602050305030304" pitchFamily="18" charset="0"/>
              </a:rPr>
              <a:t>P(het) &gt; 1 – </a:t>
            </a:r>
            <a:r>
              <a:rPr lang="en-US" sz="1400" i="1" dirty="0">
                <a:latin typeface="Book Antiqua" panose="02040602050305030304" pitchFamily="18" charset="0"/>
              </a:rPr>
              <a:t>f</a:t>
            </a:r>
            <a:r>
              <a:rPr lang="en-US" sz="1400" dirty="0">
                <a:latin typeface="Book Antiqua" panose="02040602050305030304" pitchFamily="18" charset="0"/>
              </a:rPr>
              <a:t>, P(het, </a:t>
            </a:r>
            <a:r>
              <a:rPr lang="en-US" sz="1400" dirty="0" err="1">
                <a:latin typeface="Book Antiqua" panose="02040602050305030304" pitchFamily="18" charset="0"/>
              </a:rPr>
              <a:t>popul</a:t>
            </a:r>
            <a:r>
              <a:rPr lang="en-US" sz="1400" dirty="0">
                <a:latin typeface="Book Antiqua" panose="02040602050305030304" pitchFamily="18" charset="0"/>
              </a:rPr>
              <a:t>.) = 2</a:t>
            </a:r>
            <a:r>
              <a:rPr lang="en-US" sz="1400" i="1" dirty="0">
                <a:latin typeface="Book Antiqua" panose="02040602050305030304" pitchFamily="18" charset="0"/>
              </a:rPr>
              <a:t>f</a:t>
            </a:r>
            <a:r>
              <a:rPr lang="en-US" sz="1400" dirty="0">
                <a:latin typeface="Book Antiqua" panose="02040602050305030304" pitchFamily="18" charset="0"/>
              </a:rPr>
              <a:t>(1 – </a:t>
            </a:r>
            <a:r>
              <a:rPr lang="en-US" sz="1400" i="1" dirty="0">
                <a:latin typeface="Book Antiqua" panose="02040602050305030304" pitchFamily="18" charset="0"/>
              </a:rPr>
              <a:t>f</a:t>
            </a:r>
            <a:r>
              <a:rPr lang="en-US" sz="1400" dirty="0">
                <a:latin typeface="Book Antiqua" panose="02040602050305030304" pitchFamily="18" charset="0"/>
              </a:rPr>
              <a:t>), </a:t>
            </a:r>
            <a:r>
              <a:rPr lang="en-US" sz="1400" i="1" dirty="0">
                <a:latin typeface="Book Antiqua" panose="02040602050305030304" pitchFamily="18" charset="0"/>
              </a:rPr>
              <a:t>f</a:t>
            </a:r>
            <a:r>
              <a:rPr lang="en-US" sz="1400" dirty="0">
                <a:latin typeface="Book Antiqua" panose="02040602050305030304" pitchFamily="18" charset="0"/>
              </a:rPr>
              <a:t> = MAF</a:t>
            </a:r>
            <a:endParaRPr lang="en-US" sz="16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9A2DF-3347-4486-8460-B2B5B13E0951}"/>
              </a:ext>
            </a:extLst>
          </p:cNvPr>
          <p:cNvSpPr txBox="1"/>
          <p:nvPr/>
        </p:nvSpPr>
        <p:spPr>
          <a:xfrm>
            <a:off x="7682805" y="4426993"/>
            <a:ext cx="49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MB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1D002-D075-4796-BAB2-E6ACEE1C0195}"/>
              </a:ext>
            </a:extLst>
          </p:cNvPr>
          <p:cNvSpPr txBox="1"/>
          <p:nvPr/>
        </p:nvSpPr>
        <p:spPr>
          <a:xfrm>
            <a:off x="7173985" y="2812105"/>
            <a:ext cx="12769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ook Antiqua" panose="02040602050305030304" pitchFamily="18" charset="0"/>
              </a:rPr>
              <a:t>ALSPAC data, </a:t>
            </a:r>
            <a:r>
              <a:rPr lang="en-US" sz="1400" dirty="0" err="1">
                <a:latin typeface="Book Antiqua" panose="02040602050305030304" pitchFamily="18" charset="0"/>
              </a:rPr>
              <a:t>chr</a:t>
            </a:r>
            <a:r>
              <a:rPr lang="en-US" sz="1400" dirty="0">
                <a:latin typeface="Book Antiqua" panose="02040602050305030304" pitchFamily="18" charset="0"/>
              </a:rPr>
              <a:t> 22, all pairs of 42,800 SNPs with MAF </a:t>
            </a:r>
            <a:r>
              <a:rPr lang="en-US" sz="1400" u="sng" dirty="0">
                <a:latin typeface="Book Antiqua" panose="02040602050305030304" pitchFamily="18" charset="0"/>
              </a:rPr>
              <a:t>&gt;</a:t>
            </a:r>
            <a:r>
              <a:rPr lang="en-US" sz="1400" dirty="0">
                <a:latin typeface="Book Antiqua" panose="02040602050305030304" pitchFamily="18" charset="0"/>
              </a:rPr>
              <a:t> 0.20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D598F3-F76E-487F-8451-11576C4E5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12128"/>
              </p:ext>
            </p:extLst>
          </p:nvPr>
        </p:nvGraphicFramePr>
        <p:xfrm>
          <a:off x="5877770" y="4811580"/>
          <a:ext cx="2381110" cy="230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4086864" imgH="230599" progId="Excel.Sheet.12">
                  <p:embed/>
                </p:oleObj>
              </mc:Choice>
              <mc:Fallback>
                <p:oleObj name="Worksheet" r:id="rId5" imgW="4086864" imgH="23059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7770" y="4811580"/>
                        <a:ext cx="2381110" cy="23043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B4422F7-C6A4-474F-A736-2F3DDABEA7BE}"/>
              </a:ext>
            </a:extLst>
          </p:cNvPr>
          <p:cNvSpPr txBox="1"/>
          <p:nvPr/>
        </p:nvSpPr>
        <p:spPr>
          <a:xfrm>
            <a:off x="5954580" y="2729278"/>
            <a:ext cx="5376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baseline="30000" dirty="0"/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0AEE0-8B7B-4A78-85A3-ACC5B4D27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745" y="5195630"/>
            <a:ext cx="2657475" cy="89535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ECFC7-4AE5-4D1E-B9BD-9F97D4D5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1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Effects of genotypes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815990"/>
            <a:ext cx="7847534" cy="384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Case and control samples, test for different genotype frequencies with chi-square tests. Alternative: logistic regression. Let Y = 1 and 0 for a case and a control individual, respectively. Let </a:t>
            </a:r>
            <a:r>
              <a:rPr lang="en-US" sz="1600" i="1" dirty="0">
                <a:latin typeface="Book Antiqua" panose="02040602050305030304" pitchFamily="18" charset="0"/>
              </a:rPr>
              <a:t>x</a:t>
            </a:r>
            <a:r>
              <a:rPr lang="en-US" sz="1600" dirty="0">
                <a:latin typeface="Book Antiqua" panose="02040602050305030304" pitchFamily="18" charset="0"/>
              </a:rPr>
              <a:t> = 0, 1, 2 = respective genotypes AA, AT, TT. Define </a:t>
            </a:r>
            <a:r>
              <a:rPr lang="el-GR" sz="1600" i="1" dirty="0">
                <a:latin typeface="Book Antiqua" panose="02040602050305030304" pitchFamily="18" charset="0"/>
              </a:rPr>
              <a:t>π</a:t>
            </a:r>
            <a:r>
              <a:rPr lang="en-US" sz="1600" dirty="0">
                <a:latin typeface="Book Antiqua" panose="02040602050305030304" pitchFamily="18" charset="0"/>
              </a:rPr>
              <a:t>(x) = P(Y = 1|</a:t>
            </a:r>
            <a:r>
              <a:rPr lang="en-US" sz="1600" i="1" dirty="0">
                <a:latin typeface="Book Antiqua" panose="02040602050305030304" pitchFamily="18" charset="0"/>
              </a:rPr>
              <a:t>x</a:t>
            </a:r>
            <a:r>
              <a:rPr lang="en-US" sz="1600" dirty="0">
                <a:latin typeface="Book Antiqua" panose="02040602050305030304" pitchFamily="18" charset="0"/>
              </a:rPr>
              <a:t>). Then, the log odds, or logit, is expressed as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For disease associations of multiple variants,</a:t>
            </a:r>
          </a:p>
          <a:p>
            <a:pPr marL="0" indent="0">
              <a:buNone/>
            </a:pP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In addition to these main effects of individual predictor variants, one may specify </a:t>
            </a:r>
            <a:r>
              <a:rPr lang="en-US" sz="1600" b="1" dirty="0">
                <a:latin typeface="Book Antiqua" panose="02040602050305030304" pitchFamily="18" charset="0"/>
              </a:rPr>
              <a:t>interaction effects</a:t>
            </a:r>
            <a:r>
              <a:rPr lang="en-US" sz="1600" dirty="0">
                <a:latin typeface="Book Antiqua" panose="02040602050305030304" pitchFamily="18" charset="0"/>
              </a:rPr>
              <a:t> by adding products like </a:t>
            </a:r>
            <a:r>
              <a:rPr lang="el-GR" sz="1600" dirty="0">
                <a:latin typeface="Book Antiqua" panose="02040602050305030304" pitchFamily="18" charset="0"/>
              </a:rPr>
              <a:t>β</a:t>
            </a:r>
            <a:r>
              <a:rPr lang="en-US" sz="1600" baseline="-25000" dirty="0">
                <a:latin typeface="Book Antiqua" panose="02040602050305030304" pitchFamily="18" charset="0"/>
              </a:rPr>
              <a:t>12</a:t>
            </a:r>
            <a:r>
              <a:rPr lang="en-US" sz="1600" dirty="0">
                <a:latin typeface="Book Antiqua" panose="02040602050305030304" pitchFamily="18" charset="0"/>
              </a:rPr>
              <a:t> x</a:t>
            </a:r>
            <a:r>
              <a:rPr lang="en-US" sz="1600" baseline="-25000" dirty="0">
                <a:latin typeface="Book Antiqua" panose="02040602050305030304" pitchFamily="18" charset="0"/>
              </a:rPr>
              <a:t>1</a:t>
            </a:r>
            <a:r>
              <a:rPr lang="en-US" sz="1600" dirty="0">
                <a:latin typeface="Book Antiqua" panose="02040602050305030304" pitchFamily="18" charset="0"/>
              </a:rPr>
              <a:t> x</a:t>
            </a:r>
            <a:r>
              <a:rPr lang="en-US" sz="1600" baseline="-25000" dirty="0">
                <a:latin typeface="Book Antiqua" panose="02040602050305030304" pitchFamily="18" charset="0"/>
              </a:rPr>
              <a:t>2</a:t>
            </a:r>
            <a:r>
              <a:rPr lang="en-US" sz="1600" dirty="0">
                <a:latin typeface="Book Antiqua" panose="02040602050305030304" pitchFamily="18" charset="0"/>
              </a:rPr>
              <a:t>. (Cordell, </a:t>
            </a:r>
            <a:r>
              <a:rPr lang="en-US" sz="1600" i="1" dirty="0">
                <a:latin typeface="Book Antiqua" panose="02040602050305030304" pitchFamily="18" charset="0"/>
              </a:rPr>
              <a:t>Nat Rev Genet</a:t>
            </a:r>
            <a:r>
              <a:rPr lang="en-US" sz="1600" dirty="0">
                <a:latin typeface="Book Antiqua" panose="02040602050305030304" pitchFamily="18" charset="0"/>
              </a:rPr>
              <a:t> 2009;</a:t>
            </a:r>
            <a:r>
              <a:rPr lang="en-US" sz="1600" b="1" dirty="0">
                <a:latin typeface="Book Antiqua" panose="02040602050305030304" pitchFamily="18" charset="0"/>
              </a:rPr>
              <a:t>10</a:t>
            </a:r>
            <a:r>
              <a:rPr lang="en-US" sz="1600" dirty="0">
                <a:latin typeface="Book Antiqua" panose="02040602050305030304" pitchFamily="18" charset="0"/>
              </a:rPr>
              <a:t>:392-404).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Thus, we generally work with genotypes, not alleles.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b="1" dirty="0">
                <a:latin typeface="Book Antiqua" panose="02040602050305030304" pitchFamily="18" charset="0"/>
              </a:rPr>
              <a:t>Can there be interaction effects without main effects?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4D022-B70A-43CD-A087-B46C28E16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55" y="2861061"/>
            <a:ext cx="3573470" cy="6447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FBECF8-3BC7-42D2-AA4F-23340B2E130F}"/>
              </a:ext>
            </a:extLst>
          </p:cNvPr>
          <p:cNvSpPr txBox="1"/>
          <p:nvPr/>
        </p:nvSpPr>
        <p:spPr>
          <a:xfrm>
            <a:off x="5532125" y="2921035"/>
            <a:ext cx="268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ook Antiqua" panose="02040602050305030304" pitchFamily="18" charset="0"/>
              </a:rPr>
              <a:t>Agresti</a:t>
            </a:r>
            <a:r>
              <a:rPr lang="en-US" sz="1600" dirty="0">
                <a:latin typeface="Book Antiqua" panose="02040602050305030304" pitchFamily="18" charset="0"/>
              </a:rPr>
              <a:t> (2002) </a:t>
            </a:r>
            <a:r>
              <a:rPr lang="en-US" sz="1600" i="1" dirty="0">
                <a:latin typeface="Book Antiqua" panose="02040602050305030304" pitchFamily="18" charset="0"/>
              </a:rPr>
              <a:t>Categorical Data Analysis</a:t>
            </a:r>
            <a:r>
              <a:rPr lang="en-US" sz="1600" dirty="0">
                <a:latin typeface="Book Antiqua" panose="02040602050305030304" pitchFamily="18" charset="0"/>
              </a:rPr>
              <a:t>. Wiley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5ED60-C931-4CDB-A4C1-00B090FE1243}"/>
              </a:ext>
            </a:extLst>
          </p:cNvPr>
          <p:cNvSpPr txBox="1"/>
          <p:nvPr/>
        </p:nvSpPr>
        <p:spPr>
          <a:xfrm>
            <a:off x="5186480" y="3712553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Book Antiqua" panose="02040602050305030304" pitchFamily="18" charset="0"/>
              </a:rPr>
              <a:t>logit = </a:t>
            </a:r>
            <a:r>
              <a:rPr 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800" dirty="0">
                <a:latin typeface="Book Antiqua" panose="02040602050305030304" pitchFamily="18" charset="0"/>
              </a:rPr>
              <a:t> + </a:t>
            </a:r>
            <a:r>
              <a:rPr lang="el-GR" sz="1800" i="1" dirty="0">
                <a:latin typeface="Book Antiqua" panose="02040602050305030304" pitchFamily="18" charset="0"/>
              </a:rPr>
              <a:t>β</a:t>
            </a:r>
            <a:r>
              <a:rPr lang="en-US" sz="1800" baseline="-25000" dirty="0">
                <a:latin typeface="Book Antiqua" panose="02040602050305030304" pitchFamily="18" charset="0"/>
              </a:rPr>
              <a:t>1</a:t>
            </a:r>
            <a:r>
              <a:rPr lang="en-US" sz="1800" i="1" dirty="0">
                <a:latin typeface="Book Antiqua" panose="02040602050305030304" pitchFamily="18" charset="0"/>
              </a:rPr>
              <a:t>x</a:t>
            </a:r>
            <a:r>
              <a:rPr lang="en-US" sz="1800" baseline="-25000" dirty="0">
                <a:latin typeface="Book Antiqua" panose="02040602050305030304" pitchFamily="18" charset="0"/>
              </a:rPr>
              <a:t>1</a:t>
            </a:r>
            <a:r>
              <a:rPr lang="en-US" sz="1800" dirty="0">
                <a:latin typeface="Book Antiqua" panose="02040602050305030304" pitchFamily="18" charset="0"/>
              </a:rPr>
              <a:t> + </a:t>
            </a:r>
            <a:r>
              <a:rPr lang="el-GR" sz="1800" i="1" dirty="0">
                <a:latin typeface="Book Antiqua" panose="02040602050305030304" pitchFamily="18" charset="0"/>
              </a:rPr>
              <a:t>β</a:t>
            </a:r>
            <a:r>
              <a:rPr lang="en-US" sz="1800" baseline="-25000" dirty="0">
                <a:latin typeface="Book Antiqua" panose="02040602050305030304" pitchFamily="18" charset="0"/>
              </a:rPr>
              <a:t>2</a:t>
            </a:r>
            <a:r>
              <a:rPr lang="en-US" sz="1800" i="1" dirty="0">
                <a:latin typeface="Book Antiqua" panose="02040602050305030304" pitchFamily="18" charset="0"/>
              </a:rPr>
              <a:t>x</a:t>
            </a:r>
            <a:r>
              <a:rPr lang="en-US" sz="1800" baseline="-25000" dirty="0">
                <a:latin typeface="Book Antiqua" panose="02040602050305030304" pitchFamily="18" charset="0"/>
              </a:rPr>
              <a:t>2</a:t>
            </a:r>
            <a:r>
              <a:rPr lang="en-US" sz="1800" dirty="0">
                <a:latin typeface="Book Antiqua" panose="02040602050305030304" pitchFamily="18" charset="0"/>
              </a:rPr>
              <a:t> + 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EC7CC-DED4-46DC-AAD1-E0D703A13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How to search for interaction effects?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648233" y="1777585"/>
            <a:ext cx="7847534" cy="284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All possible pairs of variants and their main and interaction effects.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Hyperlipidemia data: 5 relevant genes, ~200 variants in each gene, look for interactions in each of the 10 pairs of genes.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Interaction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Total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–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Var1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–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Var2</a:t>
            </a: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2000" baseline="-250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Heterogeneity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=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Cases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+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Controls</a:t>
            </a:r>
            <a:r>
              <a:rPr lang="en-US" sz="2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– χ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2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both</a:t>
            </a:r>
            <a:endParaRPr lang="en-US" sz="1800" dirty="0"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endParaRPr lang="en-US" sz="1800" dirty="0">
              <a:latin typeface="Book Antiqua" panose="0204060205030503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B7FD0-B992-43CA-9157-1EA32F4DB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5" y="2744829"/>
            <a:ext cx="7103210" cy="1068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5630F5-3E88-4028-AD8F-477AF2D48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50" y="4542065"/>
            <a:ext cx="7096125" cy="11144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41630-5107-4F9F-908D-FD989C39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14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558C6658-D4B9-462D-9515-4B470177F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6725"/>
            <a:ext cx="84582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Rectangle 3">
            <a:extLst>
              <a:ext uri="{FF2B5EF4-FFF2-40B4-BE49-F238E27FC236}">
                <a16:creationId xmlns:a16="http://schemas.microsoft.com/office/drawing/2014/main" id="{777E544E-0FE1-41FB-8E99-D5C9B0651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450" y="523470"/>
            <a:ext cx="6858000" cy="870065"/>
          </a:xfrm>
          <a:solidFill>
            <a:schemeClr val="bg1"/>
          </a:solidFill>
        </p:spPr>
        <p:txBody>
          <a:bodyPr/>
          <a:lstStyle/>
          <a:p>
            <a:r>
              <a:rPr lang="en-US" altLang="ja-JP" sz="2400" dirty="0">
                <a:latin typeface="Book Antiqua" panose="02040602050305030304" pitchFamily="18" charset="0"/>
                <a:ea typeface="MS PGothic" panose="020B0600070205080204" pitchFamily="34" charset="-128"/>
              </a:rPr>
              <a:t>Digenic Inheritance of Severe Insulin Resistance</a:t>
            </a:r>
            <a:br>
              <a:rPr lang="en-US" altLang="ja-JP" sz="2800" dirty="0">
                <a:latin typeface="Book Antiqua" panose="02040602050305030304" pitchFamily="18" charset="0"/>
                <a:ea typeface="MS PGothic" panose="020B0600070205080204" pitchFamily="34" charset="-128"/>
              </a:rPr>
            </a:br>
            <a:r>
              <a:rPr lang="en-US" altLang="ja-JP" sz="2000" dirty="0">
                <a:latin typeface="Book Antiqua" panose="02040602050305030304" pitchFamily="18" charset="0"/>
                <a:ea typeface="MS PGothic" panose="020B0600070205080204" pitchFamily="34" charset="-128"/>
              </a:rPr>
              <a:t>Savage et al. (2002) </a:t>
            </a:r>
            <a:r>
              <a:rPr lang="en-US" altLang="ja-JP" sz="2000" i="1" dirty="0">
                <a:latin typeface="Book Antiqua" panose="02040602050305030304" pitchFamily="18" charset="0"/>
                <a:ea typeface="MS PGothic" panose="020B0600070205080204" pitchFamily="34" charset="-128"/>
              </a:rPr>
              <a:t>Nat Genet</a:t>
            </a:r>
            <a:r>
              <a:rPr lang="en-US" altLang="ja-JP" sz="2000" dirty="0">
                <a:latin typeface="Book Antiqua" panose="0204060205030503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2000" b="1" dirty="0">
                <a:latin typeface="Book Antiqua" panose="02040602050305030304" pitchFamily="18" charset="0"/>
                <a:ea typeface="MS PGothic" panose="020B0600070205080204" pitchFamily="34" charset="-128"/>
              </a:rPr>
              <a:t>31</a:t>
            </a:r>
            <a:r>
              <a:rPr lang="en-US" altLang="ja-JP" sz="2000" dirty="0">
                <a:latin typeface="Book Antiqua" panose="02040602050305030304" pitchFamily="18" charset="0"/>
                <a:ea typeface="MS PGothic" panose="020B0600070205080204" pitchFamily="34" charset="-128"/>
              </a:rPr>
              <a:t>, 379</a:t>
            </a:r>
          </a:p>
        </p:txBody>
      </p:sp>
      <p:sp>
        <p:nvSpPr>
          <p:cNvPr id="165892" name="Rectangle 4">
            <a:extLst>
              <a:ext uri="{FF2B5EF4-FFF2-40B4-BE49-F238E27FC236}">
                <a16:creationId xmlns:a16="http://schemas.microsoft.com/office/drawing/2014/main" id="{9D9F9E0A-352B-4250-A7AC-5573B905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724400"/>
            <a:ext cx="3200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Text Box 5">
            <a:extLst>
              <a:ext uri="{FF2B5EF4-FFF2-40B4-BE49-F238E27FC236}">
                <a16:creationId xmlns:a16="http://schemas.microsoft.com/office/drawing/2014/main" id="{12D4DEFF-8904-425B-BE03-4174E4A0F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85" y="5195630"/>
            <a:ext cx="80753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“</a:t>
            </a:r>
            <a: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... all five family members with severe insulin resistance, and no other family members, were compound heterozygous with respect to two frameshift mutations of these two unlinked genes.”</a:t>
            </a:r>
          </a:p>
        </p:txBody>
      </p:sp>
      <p:sp>
        <p:nvSpPr>
          <p:cNvPr id="165895" name="Line 7">
            <a:extLst>
              <a:ext uri="{FF2B5EF4-FFF2-40B4-BE49-F238E27FC236}">
                <a16:creationId xmlns:a16="http://schemas.microsoft.com/office/drawing/2014/main" id="{C540CC7D-AF0F-4C56-8914-43AF65CC3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352800"/>
            <a:ext cx="152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94A8F-065D-41A2-9D5E-119C77AA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3EE70B38-5794-4199-B240-06388AAA8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635" y="404155"/>
            <a:ext cx="7570030" cy="1143000"/>
          </a:xfrm>
        </p:spPr>
        <p:txBody>
          <a:bodyPr/>
          <a:lstStyle/>
          <a:p>
            <a:r>
              <a:rPr lang="en-US" altLang="ja-JP" sz="3200" dirty="0">
                <a:latin typeface="Book Antiqua" panose="02040602050305030304" pitchFamily="18" charset="0"/>
                <a:ea typeface="MS PGothic" panose="020B0600070205080204" pitchFamily="34" charset="-128"/>
              </a:rPr>
              <a:t>Multiple Hits ... Digenic Diseases</a:t>
            </a:r>
            <a:br>
              <a:rPr lang="en-US" altLang="ja-JP" sz="3200" dirty="0">
                <a:latin typeface="Book Antiqua" panose="02040602050305030304" pitchFamily="18" charset="0"/>
                <a:ea typeface="MS PGothic" panose="020B0600070205080204" pitchFamily="34" charset="-128"/>
              </a:rPr>
            </a:br>
            <a: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Ming &amp; </a:t>
            </a:r>
            <a:r>
              <a:rPr lang="en-US" altLang="ja-JP" sz="1800" dirty="0" err="1">
                <a:latin typeface="Book Antiqua" panose="02040602050305030304" pitchFamily="18" charset="0"/>
                <a:ea typeface="MS PGothic" panose="020B0600070205080204" pitchFamily="34" charset="-128"/>
              </a:rPr>
              <a:t>Muenke</a:t>
            </a:r>
            <a: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 (2002) </a:t>
            </a:r>
            <a:r>
              <a:rPr lang="en-US" altLang="ja-JP" sz="1800" i="1" dirty="0">
                <a:latin typeface="Book Antiqua" panose="02040602050305030304" pitchFamily="18" charset="0"/>
                <a:ea typeface="MS PGothic" panose="020B0600070205080204" pitchFamily="34" charset="-128"/>
              </a:rPr>
              <a:t>Am J Hum Genet</a:t>
            </a:r>
            <a: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 </a:t>
            </a:r>
            <a:r>
              <a:rPr lang="en-US" altLang="ja-JP" sz="1800" b="1" dirty="0">
                <a:latin typeface="Book Antiqua" panose="02040602050305030304" pitchFamily="18" charset="0"/>
                <a:ea typeface="MS PGothic" panose="020B0600070205080204" pitchFamily="34" charset="-128"/>
              </a:rPr>
              <a:t>71</a:t>
            </a:r>
            <a: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  <a:t>, 1017 (review)</a:t>
            </a:r>
            <a:br>
              <a:rPr lang="en-US" altLang="ja-JP" sz="1800" dirty="0">
                <a:latin typeface="Book Antiqua" panose="02040602050305030304" pitchFamily="18" charset="0"/>
                <a:ea typeface="MS PGothic" panose="020B0600070205080204" pitchFamily="34" charset="-128"/>
              </a:rPr>
            </a:br>
            <a:r>
              <a:rPr lang="en-US" altLang="ja-JP" sz="2000" dirty="0">
                <a:latin typeface="Book Antiqua" panose="02040602050305030304" pitchFamily="18" charset="0"/>
                <a:ea typeface="MS PGothic" panose="020B0600070205080204" pitchFamily="34" charset="-128"/>
              </a:rPr>
              <a:t>Schaffer A (2013) </a:t>
            </a:r>
            <a:r>
              <a:rPr lang="en-US" altLang="ja-JP" sz="2000" i="1" dirty="0">
                <a:latin typeface="Book Antiqua" panose="02040602050305030304" pitchFamily="18" charset="0"/>
                <a:ea typeface="MS PGothic" panose="020B0600070205080204" pitchFamily="34" charset="-128"/>
              </a:rPr>
              <a:t>J Med Genet</a:t>
            </a:r>
            <a:r>
              <a:rPr lang="en-US" altLang="ja-JP" sz="2000" dirty="0">
                <a:latin typeface="Book Antiqua" panose="02040602050305030304" pitchFamily="18" charset="0"/>
                <a:ea typeface="MS PGothic" panose="020B0600070205080204" pitchFamily="34" charset="-128"/>
              </a:rPr>
              <a:t> 50, 641-52 (review)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B4F69B-EBF6-40C2-ADA3-7718D3694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76" y="1896035"/>
            <a:ext cx="8028450" cy="387566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F2B9C-26D7-43DB-83E1-F149706F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A model with pure interaction effects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739180"/>
            <a:ext cx="7847534" cy="426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>
                <a:latin typeface="Book Antiqua" panose="02040602050305030304" pitchFamily="18" charset="0"/>
              </a:rPr>
              <a:t>For a pair of predictor variants, is it possible to have interaction effects and no main effects? Yes, the theoretical model below is an example (Frankel &amp; </a:t>
            </a:r>
            <a:r>
              <a:rPr lang="en-US" sz="1800" dirty="0" err="1">
                <a:latin typeface="Book Antiqua" panose="02040602050305030304" pitchFamily="18" charset="0"/>
              </a:rPr>
              <a:t>Schork</a:t>
            </a:r>
            <a:r>
              <a:rPr lang="en-US" sz="1800" dirty="0">
                <a:latin typeface="Book Antiqua" panose="02040602050305030304" pitchFamily="18" charset="0"/>
              </a:rPr>
              <a:t>, </a:t>
            </a:r>
            <a:r>
              <a:rPr lang="en-US" sz="1800" i="1" dirty="0">
                <a:latin typeface="Book Antiqua" panose="02040602050305030304" pitchFamily="18" charset="0"/>
              </a:rPr>
              <a:t>Nat Genet</a:t>
            </a:r>
            <a:r>
              <a:rPr lang="en-US" sz="1800" dirty="0">
                <a:latin typeface="Book Antiqua" panose="02040602050305030304" pitchFamily="18" charset="0"/>
              </a:rPr>
              <a:t> 1996;</a:t>
            </a:r>
            <a:r>
              <a:rPr lang="en-US" sz="1800" b="1" dirty="0">
                <a:latin typeface="Book Antiqua" panose="02040602050305030304" pitchFamily="18" charset="0"/>
              </a:rPr>
              <a:t>14</a:t>
            </a:r>
            <a:r>
              <a:rPr lang="en-US" sz="1800" dirty="0">
                <a:latin typeface="Book Antiqua" panose="02040602050305030304" pitchFamily="18" charset="0"/>
              </a:rPr>
              <a:t>:371-373).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800" dirty="0" err="1">
                <a:latin typeface="Book Antiqua" panose="02040602050305030304" pitchFamily="18" charset="0"/>
              </a:rPr>
              <a:t>Penetrances</a:t>
            </a:r>
            <a:r>
              <a:rPr lang="en-US" sz="1800" dirty="0">
                <a:latin typeface="Book Antiqua" panose="02040602050305030304" pitchFamily="18" charset="0"/>
              </a:rPr>
              <a:t>:</a:t>
            </a:r>
          </a:p>
          <a:p>
            <a:pPr lvl="1"/>
            <a:r>
              <a:rPr lang="en-US" sz="1400" dirty="0">
                <a:latin typeface="Book Antiqua" panose="02040602050305030304" pitchFamily="18" charset="0"/>
              </a:rPr>
              <a:t>Margins: P(</a:t>
            </a:r>
            <a:r>
              <a:rPr lang="en-US" sz="1400" dirty="0" err="1">
                <a:latin typeface="Book Antiqua" panose="02040602050305030304" pitchFamily="18" charset="0"/>
              </a:rPr>
              <a:t>aff|genotype</a:t>
            </a:r>
            <a:r>
              <a:rPr lang="en-US" sz="1400" dirty="0">
                <a:latin typeface="Book Antiqua" panose="02040602050305030304" pitchFamily="18" charset="0"/>
              </a:rPr>
              <a:t> at one variant) → constant</a:t>
            </a:r>
          </a:p>
          <a:p>
            <a:pPr lvl="1"/>
            <a:r>
              <a:rPr lang="en-US" sz="1400" dirty="0">
                <a:latin typeface="Book Antiqua" panose="02040602050305030304" pitchFamily="18" charset="0"/>
              </a:rPr>
              <a:t>Body:   P(</a:t>
            </a:r>
            <a:r>
              <a:rPr lang="en-US" sz="1400" dirty="0" err="1">
                <a:latin typeface="Book Antiqua" panose="02040602050305030304" pitchFamily="18" charset="0"/>
              </a:rPr>
              <a:t>aff|genotypes</a:t>
            </a:r>
            <a:r>
              <a:rPr lang="en-US" sz="1400" dirty="0">
                <a:latin typeface="Book Antiqua" panose="02040602050305030304" pitchFamily="18" charset="0"/>
              </a:rPr>
              <a:t> at two variants) → highly variable</a:t>
            </a:r>
          </a:p>
          <a:p>
            <a:r>
              <a:rPr lang="en-US" sz="1800" dirty="0">
                <a:latin typeface="Book Antiqua" panose="02040602050305030304" pitchFamily="18" charset="0"/>
              </a:rPr>
              <a:t>Given genotype CC at variant 1, only AA individuals are affected! Complete association. Basis for </a:t>
            </a:r>
            <a:r>
              <a:rPr lang="en-US" sz="1800" b="1" dirty="0">
                <a:latin typeface="Book Antiqua" panose="02040602050305030304" pitchFamily="18" charset="0"/>
              </a:rPr>
              <a:t>conditional search</a:t>
            </a:r>
            <a:r>
              <a:rPr lang="en-US" sz="1800" dirty="0">
                <a:latin typeface="Book Antiqua" panose="02040602050305030304" pitchFamily="18" charset="0"/>
              </a:rPr>
              <a:t>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278B-A8CF-4B10-A237-2C462DE1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55" y="2826720"/>
            <a:ext cx="5476875" cy="1524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E7DA6-5AC4-4EF1-8A27-1FE0FE6C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7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53377-B244-4CC9-81D7-982B3C57E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433410"/>
            <a:ext cx="8001000" cy="960125"/>
          </a:xfrm>
        </p:spPr>
        <p:txBody>
          <a:bodyPr/>
          <a:lstStyle/>
          <a:p>
            <a:r>
              <a:rPr lang="en-US" sz="3600" dirty="0">
                <a:latin typeface="Book Antiqua" panose="02040602050305030304" pitchFamily="18" charset="0"/>
              </a:rPr>
              <a:t>Conditional search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74455-6F83-4309-BE0D-17A4279C2EEC}"/>
              </a:ext>
            </a:extLst>
          </p:cNvPr>
          <p:cNvSpPr txBox="1">
            <a:spLocks/>
          </p:cNvSpPr>
          <p:nvPr/>
        </p:nvSpPr>
        <p:spPr bwMode="auto">
          <a:xfrm>
            <a:off x="574675" y="1777585"/>
            <a:ext cx="7761015" cy="414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dirty="0">
                <a:latin typeface="Book Antiqua" panose="02040602050305030304" pitchFamily="18" charset="0"/>
              </a:rPr>
              <a:t>Divide the data into 2 or 3 portions depending on genotype(s) at one variant and analyze other variants separately in each of these portions of data (Hashimoto et al, </a:t>
            </a:r>
            <a:r>
              <a:rPr lang="en-US" sz="1600" i="1" dirty="0">
                <a:latin typeface="Book Antiqua" panose="02040602050305030304" pitchFamily="18" charset="0"/>
              </a:rPr>
              <a:t>Nature</a:t>
            </a:r>
            <a:r>
              <a:rPr lang="en-US" sz="1600" dirty="0">
                <a:latin typeface="Book Antiqua" panose="02040602050305030304" pitchFamily="18" charset="0"/>
              </a:rPr>
              <a:t> 1994;</a:t>
            </a:r>
            <a:r>
              <a:rPr lang="en-US" sz="1600" b="1" dirty="0">
                <a:latin typeface="Book Antiqua" panose="02040602050305030304" pitchFamily="18" charset="0"/>
              </a:rPr>
              <a:t>371</a:t>
            </a:r>
            <a:r>
              <a:rPr lang="en-US" sz="1600" dirty="0">
                <a:latin typeface="Book Antiqua" panose="02040602050305030304" pitchFamily="18" charset="0"/>
              </a:rPr>
              <a:t>:161-164; Wang et al, </a:t>
            </a:r>
            <a:r>
              <a:rPr lang="en-US" sz="1600" i="1" dirty="0">
                <a:latin typeface="Book Antiqua" panose="02040602050305030304" pitchFamily="18" charset="0"/>
              </a:rPr>
              <a:t>Hum </a:t>
            </a:r>
            <a:r>
              <a:rPr lang="en-US" sz="1600" i="1" dirty="0" err="1">
                <a:latin typeface="Book Antiqua" panose="02040602050305030304" pitchFamily="18" charset="0"/>
              </a:rPr>
              <a:t>Hered</a:t>
            </a:r>
            <a:r>
              <a:rPr lang="en-US" sz="1600" dirty="0">
                <a:latin typeface="Book Antiqua" panose="02040602050305030304" pitchFamily="18" charset="0"/>
              </a:rPr>
              <a:t> 1970;</a:t>
            </a:r>
            <a:r>
              <a:rPr lang="en-US" sz="1600" b="1" dirty="0">
                <a:latin typeface="Book Antiqua" panose="02040602050305030304" pitchFamily="18" charset="0"/>
              </a:rPr>
              <a:t>70</a:t>
            </a:r>
            <a:r>
              <a:rPr lang="en-US" sz="1600" dirty="0">
                <a:latin typeface="Book Antiqua" panose="02040602050305030304" pitchFamily="18" charset="0"/>
              </a:rPr>
              <a:t>:34-41). This approach has been rather successful but hinges on identifying a suitable variant to start with.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Generalized conditional search implemented in the MAXSTAT software (</a:t>
            </a:r>
            <a:r>
              <a:rPr lang="en-US" sz="1600" dirty="0">
                <a:latin typeface="Book Antiqua" panose="02040602050305030304" pitchFamily="18" charset="0"/>
                <a:hlinkClick r:id="rId2"/>
              </a:rPr>
              <a:t>http://lab.rockefeller.edu/ott/programs</a:t>
            </a:r>
            <a:r>
              <a:rPr lang="en-US" sz="1600" dirty="0">
                <a:latin typeface="Book Antiqua" panose="02040602050305030304" pitchFamily="18" charset="0"/>
              </a:rPr>
              <a:t>): For 3 genotypes of a test variant, divide data into 3 groups and do association analysis for all other variants, combining results over 3 groups in each variant. Best variant = new test variant, divide data into 3 groups, and so on. Can lead to “chains” of variants with interaction effects.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01990A-8887-410F-A8A2-2CE172A3AA9C}"/>
              </a:ext>
            </a:extLst>
          </p:cNvPr>
          <p:cNvGrpSpPr/>
          <p:nvPr/>
        </p:nvGrpSpPr>
        <p:grpSpPr>
          <a:xfrm>
            <a:off x="1538005" y="3121760"/>
            <a:ext cx="5877770" cy="1160475"/>
            <a:chOff x="1538005" y="3420675"/>
            <a:chExt cx="5877770" cy="11604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6C6946D-6C6C-49CC-9005-1BE8B5BE2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6410" y="3420675"/>
              <a:ext cx="5839365" cy="11604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88DE46-B6DB-4820-A7F6-011B287A891C}"/>
                </a:ext>
              </a:extLst>
            </p:cNvPr>
            <p:cNvSpPr/>
            <p:nvPr/>
          </p:nvSpPr>
          <p:spPr bwMode="auto">
            <a:xfrm>
              <a:off x="1538005" y="3420675"/>
              <a:ext cx="345645" cy="238755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1639-3788-4A59-BAE2-1F1519B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Ott "Frequent Pattern Mining"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1540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13507</TotalTime>
  <Words>1673</Words>
  <Application>Microsoft Macintosh PowerPoint</Application>
  <PresentationFormat>On-screen Show (4:3)</PresentationFormat>
  <Paragraphs>129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 Rounded MT Bold</vt:lpstr>
      <vt:lpstr>Book Antiqua</vt:lpstr>
      <vt:lpstr>Bookman Old Style</vt:lpstr>
      <vt:lpstr>Dutch801BT-Italic</vt:lpstr>
      <vt:lpstr>Dutch801BT-Roman</vt:lpstr>
      <vt:lpstr>Helvetica</vt:lpstr>
      <vt:lpstr>Helvetica-Condensed</vt:lpstr>
      <vt:lpstr>Times New Roman</vt:lpstr>
      <vt:lpstr>Verdana</vt:lpstr>
      <vt:lpstr>Wingdings</vt:lpstr>
      <vt:lpstr>Profile</vt:lpstr>
      <vt:lpstr>Worksheet</vt:lpstr>
      <vt:lpstr>   Advanced Gene Mapping Course, January 2021 </vt:lpstr>
      <vt:lpstr>Topics</vt:lpstr>
      <vt:lpstr>Main association effects</vt:lpstr>
      <vt:lpstr>Effects of genotypes</vt:lpstr>
      <vt:lpstr>How to search for interaction effects?</vt:lpstr>
      <vt:lpstr>Digenic Inheritance of Severe Insulin Resistance Savage et al. (2002) Nat Genet 31, 379</vt:lpstr>
      <vt:lpstr>Multiple Hits ... Digenic Diseases Ming &amp; Muenke (2002) Am J Hum Genet 71, 1017 (review) Schaffer A (2013) J Med Genet 50, 641-52 (review)</vt:lpstr>
      <vt:lpstr>A model with pure interaction effects</vt:lpstr>
      <vt:lpstr>Conditional search</vt:lpstr>
      <vt:lpstr>Efficient search for genotype patterns</vt:lpstr>
      <vt:lpstr>Application to genetic associations</vt:lpstr>
      <vt:lpstr>Results</vt:lpstr>
      <vt:lpstr>Genotype patterns elsewhere</vt:lpstr>
      <vt:lpstr>Gene Set (Enrichment) Analysis</vt:lpstr>
    </vt:vector>
  </TitlesOfParts>
  <Company>Rockefeller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Seminars on Modern Biology</dc:title>
  <dc:creator>Jurg Ott</dc:creator>
  <cp:lastModifiedBy>Suzanne M. Leal</cp:lastModifiedBy>
  <cp:revision>1305</cp:revision>
  <cp:lastPrinted>2019-10-26T09:03:46Z</cp:lastPrinted>
  <dcterms:created xsi:type="dcterms:W3CDTF">2000-11-10T16:26:35Z</dcterms:created>
  <dcterms:modified xsi:type="dcterms:W3CDTF">2021-01-11T20:37:22Z</dcterms:modified>
</cp:coreProperties>
</file>